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69" r:id="rId2"/>
    <p:sldId id="257" r:id="rId3"/>
    <p:sldId id="267" r:id="rId4"/>
    <p:sldId id="274" r:id="rId5"/>
    <p:sldId id="268" r:id="rId6"/>
    <p:sldId id="270" r:id="rId7"/>
    <p:sldId id="258" r:id="rId8"/>
    <p:sldId id="275" r:id="rId9"/>
    <p:sldId id="271" r:id="rId10"/>
    <p:sldId id="277" r:id="rId11"/>
    <p:sldId id="272" r:id="rId12"/>
    <p:sldId id="273" r:id="rId13"/>
    <p:sldId id="276" r:id="rId14"/>
    <p:sldId id="278" r:id="rId15"/>
    <p:sldId id="279" r:id="rId16"/>
  </p:sldIdLst>
  <p:sldSz cx="9144000" cy="5143500" type="screen16x9"/>
  <p:notesSz cx="6858000" cy="9144000"/>
  <p:embeddedFontLst>
    <p:embeddedFont>
      <p:font typeface="Montserrat" pitchFamily="2" charset="-52"/>
      <p:regular r:id="rId18"/>
      <p:bold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Medium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265" autoAdjust="0"/>
    <p:restoredTop sz="95226" autoAdjust="0"/>
  </p:normalViewPr>
  <p:slideViewPr>
    <p:cSldViewPr snapToGrid="0">
      <p:cViewPr varScale="1">
        <p:scale>
          <a:sx n="110" d="100"/>
          <a:sy n="110" d="100"/>
        </p:scale>
        <p:origin x="82" y="13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8896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38627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84700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156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85109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98256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5438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0779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6490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9210d6813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9210d6813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44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b48ddf1c3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b48ddf1c3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6517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b48ddf1c3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b48ddf1c3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b48ddf1c3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b48ddf1c3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74902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ec50d597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ec50d597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8488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269460" y="491075"/>
            <a:ext cx="8729077" cy="1980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27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Оценка энокономического потенциала от установки солнечных батарей с помощью машинного обучения</a:t>
            </a:r>
            <a:endParaRPr sz="27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cxnSpLocks/>
          </p:cNvCxnSpPr>
          <p:nvPr/>
        </p:nvCxnSpPr>
        <p:spPr>
          <a:xfrm>
            <a:off x="-24090" y="3510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2141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530460" y="1914600"/>
            <a:ext cx="6492300" cy="32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i="1" dirty="0">
                <a:latin typeface="Roboto"/>
                <a:ea typeface="Roboto"/>
                <a:cs typeface="Roboto"/>
                <a:sym typeface="Roboto"/>
              </a:rPr>
              <a:t>Курсовая работа </a:t>
            </a:r>
            <a:r>
              <a:rPr lang="en-US" sz="1600" i="1" dirty="0">
                <a:latin typeface="Roboto"/>
                <a:ea typeface="Roboto"/>
                <a:cs typeface="Roboto"/>
                <a:sym typeface="Roboto"/>
              </a:rPr>
              <a:t>| </a:t>
            </a:r>
            <a:r>
              <a:rPr lang="ru-RU" sz="1600" i="1" dirty="0">
                <a:latin typeface="Roboto"/>
                <a:ea typeface="Roboto"/>
                <a:cs typeface="Roboto"/>
                <a:sym typeface="Roboto"/>
              </a:rPr>
              <a:t>Программный</a:t>
            </a:r>
            <a:r>
              <a:rPr lang="ru" sz="1600" i="1" dirty="0">
                <a:latin typeface="Roboto"/>
                <a:ea typeface="Roboto"/>
                <a:cs typeface="Roboto"/>
                <a:sym typeface="Roboto"/>
              </a:rPr>
              <a:t> проект</a:t>
            </a:r>
            <a:endParaRPr lang="en-US" sz="1600" i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i="1" dirty="0">
                <a:latin typeface="Roboto"/>
                <a:ea typeface="Roboto"/>
                <a:cs typeface="Roboto"/>
                <a:sym typeface="Roboto"/>
              </a:rPr>
              <a:t>Машинное обучение</a:t>
            </a:r>
            <a:endParaRPr lang="en-US" sz="1600" i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Выполнил: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Студент группы БПИ228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Потылицин Никита Сергеевич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  <a:cs typeface="Roboto"/>
                <a:sym typeface="Roboto"/>
              </a:rPr>
              <a:t>Научный руководитель: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Доцент департамента программной инженерии факультета компьютерных наук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Рамон</a:t>
            </a:r>
            <a:r>
              <a:rPr lang="ru-RU" sz="1600" dirty="0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 Антонио Родригес </a:t>
            </a:r>
            <a:r>
              <a:rPr lang="ru-RU" sz="1600" dirty="0" err="1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Залепинос</a:t>
            </a:r>
            <a:endParaRPr lang="ru-RU" sz="1600" dirty="0">
              <a:latin typeface="Roboto Medium" panose="02000000000000000000" pitchFamily="2" charset="0"/>
              <a:ea typeface="Roboto Medium" panose="02000000000000000000" pitchFamily="2" charset="0"/>
              <a:cs typeface="Roboto"/>
              <a:sym typeface="Roboto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E8DF985-0136-4BB4-8952-91E79D61A3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8843" y="161912"/>
            <a:ext cx="649225" cy="652273"/>
          </a:xfrm>
          <a:prstGeom prst="rect">
            <a:avLst/>
          </a:prstGeom>
        </p:spPr>
      </p:pic>
      <p:sp>
        <p:nvSpPr>
          <p:cNvPr id="8" name="Google Shape;89;p16">
            <a:extLst>
              <a:ext uri="{FF2B5EF4-FFF2-40B4-BE49-F238E27FC236}">
                <a16:creationId xmlns:a16="http://schemas.microsoft.com/office/drawing/2014/main" id="{61514752-C3D9-4017-9683-A307FEB57937}"/>
              </a:ext>
            </a:extLst>
          </p:cNvPr>
          <p:cNvSpPr/>
          <p:nvPr/>
        </p:nvSpPr>
        <p:spPr>
          <a:xfrm>
            <a:off x="54660" y="2800873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89;p16">
            <a:extLst>
              <a:ext uri="{FF2B5EF4-FFF2-40B4-BE49-F238E27FC236}">
                <a16:creationId xmlns:a16="http://schemas.microsoft.com/office/drawing/2014/main" id="{B9F9A5A5-228E-4F33-BB9E-DC736C563275}"/>
              </a:ext>
            </a:extLst>
          </p:cNvPr>
          <p:cNvSpPr/>
          <p:nvPr/>
        </p:nvSpPr>
        <p:spPr>
          <a:xfrm>
            <a:off x="54660" y="375603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0998591-F9A8-4B8D-A1FB-BDD75AEBE9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361578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358385" y="72024"/>
            <a:ext cx="7406872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Обучение модели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88928D-1302-4CE4-8E23-E6E977C391B9}"/>
              </a:ext>
            </a:extLst>
          </p:cNvPr>
          <p:cNvSpPr txBox="1"/>
          <p:nvPr/>
        </p:nvSpPr>
        <p:spPr>
          <a:xfrm>
            <a:off x="1844771" y="946974"/>
            <a:ext cx="7836145" cy="3802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l">
              <a:lnSpc>
                <a:spcPct val="115000"/>
              </a:lnSpc>
              <a:spcAft>
                <a:spcPts val="6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 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[[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'Energy price'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'PVOUT'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'Energy consumption'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]]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 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'NPV'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X_test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y_test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train_test_split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660099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test_size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0.2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660099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random_state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42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rf_model</a:t>
            </a: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RandomForestRegressor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 dirty="0" err="1">
                <a:solidFill>
                  <a:srgbClr val="660099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random_state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42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param_grid</a:t>
            </a: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{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 err="1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n_estimators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[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150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200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],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 err="1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max_depth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[</a:t>
            </a:r>
            <a:r>
              <a:rPr lang="en-US" sz="1000" dirty="0">
                <a:solidFill>
                  <a:srgbClr val="0033B3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None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40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],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 err="1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min_samples_split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[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],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 err="1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min_samples_leaf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[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grid_search</a:t>
            </a: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GridSearchCV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 dirty="0">
                <a:solidFill>
                  <a:srgbClr val="660099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estimator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rf_model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660099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param_grid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param_grid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660099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cv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>
                <a:solidFill>
                  <a:srgbClr val="660099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scoring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 err="1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neg_mean_squared_error</a:t>
            </a:r>
            <a:r>
              <a:rPr lang="en-US" sz="1000" dirty="0">
                <a:solidFill>
                  <a:srgbClr val="067D17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           </a:t>
            </a:r>
            <a:r>
              <a:rPr lang="en-US" sz="1000" dirty="0" err="1">
                <a:solidFill>
                  <a:srgbClr val="660099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n_jobs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=-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grid_search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.fit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best_params</a:t>
            </a: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grid_search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.best_params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_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best_rf_model</a:t>
            </a:r>
            <a:r>
              <a:rPr lang="en-US" sz="1000" dirty="0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RandomForestRegressor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(**</a:t>
            </a: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best_params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660099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random_state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sz="1000" dirty="0">
                <a:solidFill>
                  <a:srgbClr val="1750EB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42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b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best_rf_model</a:t>
            </a:r>
            <a:r>
              <a:rPr lang="en-US" sz="1000" dirty="0" err="1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.fit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X_train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00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y_train</a:t>
            </a:r>
            <a:r>
              <a:rPr lang="en-US" sz="1000" dirty="0">
                <a:solidFill>
                  <a:srgbClr val="080808"/>
                </a:solidFill>
                <a:effectLst/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ru-RU" sz="1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30C73AD-D4B6-4AB6-9DDE-1B651A440634}"/>
              </a:ext>
            </a:extLst>
          </p:cNvPr>
          <p:cNvSpPr/>
          <p:nvPr/>
        </p:nvSpPr>
        <p:spPr>
          <a:xfrm rot="20973811">
            <a:off x="1101708" y="2582349"/>
            <a:ext cx="914400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D8A21AB2-400D-492E-96CA-AB381322C998}"/>
              </a:ext>
            </a:extLst>
          </p:cNvPr>
          <p:cNvSpPr/>
          <p:nvPr/>
        </p:nvSpPr>
        <p:spPr>
          <a:xfrm rot="19894468">
            <a:off x="5616948" y="3006139"/>
            <a:ext cx="929406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DD4362C0-4A50-48C0-AB56-52F360F1B67E}"/>
              </a:ext>
            </a:extLst>
          </p:cNvPr>
          <p:cNvSpPr/>
          <p:nvPr/>
        </p:nvSpPr>
        <p:spPr>
          <a:xfrm rot="19920204">
            <a:off x="1439507" y="4062073"/>
            <a:ext cx="440333" cy="47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13B27E5B-2F5F-451C-A2C6-00C09F275D16}"/>
              </a:ext>
            </a:extLst>
          </p:cNvPr>
          <p:cNvSpPr/>
          <p:nvPr/>
        </p:nvSpPr>
        <p:spPr>
          <a:xfrm rot="19920204">
            <a:off x="1470446" y="4601670"/>
            <a:ext cx="440333" cy="473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DC03E1-17BA-45A6-AD58-C3F779D2F9F5}"/>
              </a:ext>
            </a:extLst>
          </p:cNvPr>
          <p:cNvSpPr txBox="1"/>
          <p:nvPr/>
        </p:nvSpPr>
        <p:spPr>
          <a:xfrm>
            <a:off x="366027" y="4626275"/>
            <a:ext cx="909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>
                <a:latin typeface="Roboto" panose="02000000000000000000" pitchFamily="2" charset="0"/>
              </a:rPr>
              <a:t>Обучение </a:t>
            </a:r>
            <a:endParaRPr lang="en-US" sz="1200" dirty="0">
              <a:latin typeface="Roboto" panose="02000000000000000000" pitchFamily="2" charset="0"/>
            </a:endParaRPr>
          </a:p>
          <a:p>
            <a:r>
              <a:rPr lang="ru-RU" sz="1200" dirty="0">
                <a:latin typeface="Roboto" panose="02000000000000000000" pitchFamily="2" charset="0"/>
              </a:rPr>
              <a:t>модели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E120E4-0453-4F7D-A6D7-D65EB264BDA3}"/>
              </a:ext>
            </a:extLst>
          </p:cNvPr>
          <p:cNvSpPr txBox="1"/>
          <p:nvPr/>
        </p:nvSpPr>
        <p:spPr>
          <a:xfrm>
            <a:off x="87104" y="4001031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>
                <a:latin typeface="Roboto" panose="02000000000000000000" pitchFamily="2" charset="0"/>
              </a:rPr>
              <a:t>Выбор лучших </a:t>
            </a:r>
          </a:p>
          <a:p>
            <a:r>
              <a:rPr lang="ru-RU" sz="1200" dirty="0" err="1">
                <a:latin typeface="Roboto" panose="02000000000000000000" pitchFamily="2" charset="0"/>
              </a:rPr>
              <a:t>гиперпараметров</a:t>
            </a:r>
            <a:endParaRPr lang="ru-RU" sz="1200" dirty="0">
              <a:latin typeface="Roboto" panose="0200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8719AC-4962-4401-A7A2-CF63D9A1E763}"/>
              </a:ext>
            </a:extLst>
          </p:cNvPr>
          <p:cNvSpPr txBox="1"/>
          <p:nvPr/>
        </p:nvSpPr>
        <p:spPr>
          <a:xfrm>
            <a:off x="263459" y="2710510"/>
            <a:ext cx="1635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 dirty="0">
                <a:latin typeface="Roboto" panose="02000000000000000000" pitchFamily="2" charset="0"/>
              </a:rPr>
              <a:t>Определение сетки </a:t>
            </a:r>
          </a:p>
          <a:p>
            <a:r>
              <a:rPr lang="ru-RU" sz="1200" dirty="0" err="1">
                <a:latin typeface="Roboto" panose="02000000000000000000" pitchFamily="2" charset="0"/>
              </a:rPr>
              <a:t>гиперпараметров</a:t>
            </a:r>
            <a:endParaRPr lang="en-US" sz="1200" dirty="0">
              <a:latin typeface="Roboto" panose="020000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503FEE9-ABCB-4224-A5B7-CF0A703F6D02}"/>
              </a:ext>
            </a:extLst>
          </p:cNvPr>
          <p:cNvSpPr txBox="1"/>
          <p:nvPr/>
        </p:nvSpPr>
        <p:spPr>
          <a:xfrm>
            <a:off x="6565199" y="2485713"/>
            <a:ext cx="14526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200">
                <a:latin typeface="Roboto" panose="02000000000000000000" pitchFamily="2" charset="0"/>
              </a:rPr>
              <a:t>Кросс-валидация</a:t>
            </a:r>
            <a:endParaRPr lang="en-US" sz="1200" dirty="0">
              <a:latin typeface="Roboto" panose="02000000000000000000" pitchFamily="2" charset="0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645A0D-27C3-4065-8D1C-F90321657D0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10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121349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110650"/>
            <a:ext cx="7406872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Схема работы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6228E1-E936-4909-BAFE-9A8A6E3B81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818" y="956513"/>
            <a:ext cx="7686676" cy="3900595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F7FD99D-D13E-41F7-92FC-6797FF467F3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11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5684690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436966" y="98650"/>
            <a:ext cx="7406872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Дополнительные опции</a:t>
            </a:r>
            <a:endParaRPr lang="en-US"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6;p14">
            <a:extLst>
              <a:ext uri="{FF2B5EF4-FFF2-40B4-BE49-F238E27FC236}">
                <a16:creationId xmlns:a16="http://schemas.microsoft.com/office/drawing/2014/main" id="{AFE51B28-C8D1-48E7-A2F8-A631F7E6B81E}"/>
              </a:ext>
            </a:extLst>
          </p:cNvPr>
          <p:cNvSpPr txBox="1"/>
          <p:nvPr/>
        </p:nvSpPr>
        <p:spPr>
          <a:xfrm>
            <a:off x="551266" y="954785"/>
            <a:ext cx="8299832" cy="2105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Помимо оценки 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NPV, 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пользователь также может оценить </a:t>
            </a:r>
            <a:r>
              <a:rPr lang="ru-RU" sz="1600" dirty="0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удельную мощность батареи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, введя данные о погодных условиях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DNI</a:t>
            </a: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DIF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Средняя температура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Здесь была использована </a:t>
            </a:r>
            <a:r>
              <a:rPr lang="ru-RU" sz="1600" dirty="0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линейная регрессия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lang="ru"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89;p16">
            <a:extLst>
              <a:ext uri="{FF2B5EF4-FFF2-40B4-BE49-F238E27FC236}">
                <a16:creationId xmlns:a16="http://schemas.microsoft.com/office/drawing/2014/main" id="{667BB743-9EA5-4BF5-95EB-57F9566DF2A0}"/>
              </a:ext>
            </a:extLst>
          </p:cNvPr>
          <p:cNvSpPr/>
          <p:nvPr/>
        </p:nvSpPr>
        <p:spPr>
          <a:xfrm>
            <a:off x="55002" y="1123707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9;p16">
            <a:extLst>
              <a:ext uri="{FF2B5EF4-FFF2-40B4-BE49-F238E27FC236}">
                <a16:creationId xmlns:a16="http://schemas.microsoft.com/office/drawing/2014/main" id="{70BC9AA9-22CD-4A26-8798-B4068E499258}"/>
              </a:ext>
            </a:extLst>
          </p:cNvPr>
          <p:cNvSpPr/>
          <p:nvPr/>
        </p:nvSpPr>
        <p:spPr>
          <a:xfrm>
            <a:off x="55002" y="2816775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" name="Google Shape;110;p17">
            <a:extLst>
              <a:ext uri="{FF2B5EF4-FFF2-40B4-BE49-F238E27FC236}">
                <a16:creationId xmlns:a16="http://schemas.microsoft.com/office/drawing/2014/main" id="{F5777C28-9C23-43D4-823A-6DD8AE109B9E}"/>
              </a:ext>
            </a:extLst>
          </p:cNvPr>
          <p:cNvCxnSpPr>
            <a:cxnSpLocks/>
          </p:cNvCxnSpPr>
          <p:nvPr/>
        </p:nvCxnSpPr>
        <p:spPr>
          <a:xfrm>
            <a:off x="551266" y="3276308"/>
            <a:ext cx="13428" cy="1017086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11;p17">
            <a:extLst>
              <a:ext uri="{FF2B5EF4-FFF2-40B4-BE49-F238E27FC236}">
                <a16:creationId xmlns:a16="http://schemas.microsoft.com/office/drawing/2014/main" id="{C5039D5A-8DDE-4D40-9C85-8F981036BB00}"/>
              </a:ext>
            </a:extLst>
          </p:cNvPr>
          <p:cNvCxnSpPr/>
          <p:nvPr/>
        </p:nvCxnSpPr>
        <p:spPr>
          <a:xfrm flipH="1">
            <a:off x="551266" y="340572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2;p17">
            <a:extLst>
              <a:ext uri="{FF2B5EF4-FFF2-40B4-BE49-F238E27FC236}">
                <a16:creationId xmlns:a16="http://schemas.microsoft.com/office/drawing/2014/main" id="{F0C5A827-8F36-4B1A-B4BB-3428843F94B5}"/>
              </a:ext>
            </a:extLst>
          </p:cNvPr>
          <p:cNvCxnSpPr/>
          <p:nvPr/>
        </p:nvCxnSpPr>
        <p:spPr>
          <a:xfrm flipH="1">
            <a:off x="551266" y="3815275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13;p17">
            <a:extLst>
              <a:ext uri="{FF2B5EF4-FFF2-40B4-BE49-F238E27FC236}">
                <a16:creationId xmlns:a16="http://schemas.microsoft.com/office/drawing/2014/main" id="{15B211E6-A8D1-4A6A-9A18-882CE19726AF}"/>
              </a:ext>
            </a:extLst>
          </p:cNvPr>
          <p:cNvCxnSpPr/>
          <p:nvPr/>
        </p:nvCxnSpPr>
        <p:spPr>
          <a:xfrm flipH="1">
            <a:off x="564694" y="418596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E35577D-37CE-4D38-A8D7-FB3ED02F8CFB}"/>
              </a:ext>
            </a:extLst>
          </p:cNvPr>
          <p:cNvSpPr txBox="1"/>
          <p:nvPr/>
        </p:nvSpPr>
        <p:spPr>
          <a:xfrm>
            <a:off x="902866" y="3183969"/>
            <a:ext cx="6975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2"/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Между целевой переменной PVOUT и признаками есть чёткая линейная зависимость</a:t>
            </a:r>
          </a:p>
          <a:p>
            <a:pPr lvl="2">
              <a:lnSpc>
                <a:spcPct val="150000"/>
              </a:lnSpc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Линейная модель проста</a:t>
            </a:r>
          </a:p>
          <a:p>
            <a:pPr lvl="2">
              <a:lnSpc>
                <a:spcPct val="150000"/>
              </a:lnSpc>
            </a:pPr>
            <a:r>
              <a:rPr lang="ru-RU" sz="1400" dirty="0">
                <a:latin typeface="Roboto"/>
                <a:ea typeface="Roboto"/>
                <a:cs typeface="Roboto"/>
                <a:sym typeface="Roboto"/>
              </a:rPr>
              <a:t>Признаки не коррелируют друг с другом</a:t>
            </a:r>
          </a:p>
          <a:p>
            <a:endParaRPr lang="ru-RU" dirty="0"/>
          </a:p>
        </p:txBody>
      </p:sp>
      <p:sp>
        <p:nvSpPr>
          <p:cNvPr id="19" name="Google Shape;89;p16">
            <a:extLst>
              <a:ext uri="{FF2B5EF4-FFF2-40B4-BE49-F238E27FC236}">
                <a16:creationId xmlns:a16="http://schemas.microsoft.com/office/drawing/2014/main" id="{A33CD0B8-6021-441D-B256-B7CEA855CF8B}"/>
              </a:ext>
            </a:extLst>
          </p:cNvPr>
          <p:cNvSpPr/>
          <p:nvPr/>
        </p:nvSpPr>
        <p:spPr>
          <a:xfrm>
            <a:off x="55002" y="4662244"/>
            <a:ext cx="475800" cy="139200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BD0AFD-6A5F-47C6-A071-C874999BA0E0}"/>
              </a:ext>
            </a:extLst>
          </p:cNvPr>
          <p:cNvSpPr txBox="1"/>
          <p:nvPr/>
        </p:nvSpPr>
        <p:spPr>
          <a:xfrm>
            <a:off x="564694" y="4468049"/>
            <a:ext cx="499367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500" dirty="0">
                <a:latin typeface="Roboto" panose="02000000000000000000" pitchFamily="2" charset="0"/>
                <a:ea typeface="Roboto" panose="02000000000000000000" pitchFamily="2" charset="0"/>
              </a:rPr>
              <a:t>В приложение была добавлена возможность узнать </a:t>
            </a:r>
          </a:p>
          <a:p>
            <a:r>
              <a:rPr lang="ru-RU" sz="1500" dirty="0">
                <a:latin typeface="Roboto Medium" panose="02000000000000000000" pitchFamily="2" charset="0"/>
                <a:ea typeface="Roboto Medium" panose="02000000000000000000" pitchFamily="2" charset="0"/>
              </a:rPr>
              <a:t>цену на электроэнергию </a:t>
            </a:r>
            <a:r>
              <a:rPr lang="ru-RU" sz="1500" dirty="0">
                <a:latin typeface="Roboto" panose="02000000000000000000" pitchFamily="2" charset="0"/>
                <a:ea typeface="Roboto" panose="02000000000000000000" pitchFamily="2" charset="0"/>
              </a:rPr>
              <a:t>в каждом регионе РФ</a:t>
            </a:r>
          </a:p>
        </p:txBody>
      </p:sp>
      <p:sp>
        <p:nvSpPr>
          <p:cNvPr id="17" name="Номер слайда 16">
            <a:extLst>
              <a:ext uri="{FF2B5EF4-FFF2-40B4-BE49-F238E27FC236}">
                <a16:creationId xmlns:a16="http://schemas.microsoft.com/office/drawing/2014/main" id="{ECE2EB44-D5C3-4E64-A1F0-3682363F85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12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780301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110650"/>
            <a:ext cx="7406872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Результаты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97D769-1042-46A2-9CA8-1C2FAC578295}"/>
              </a:ext>
            </a:extLst>
          </p:cNvPr>
          <p:cNvSpPr txBox="1"/>
          <p:nvPr/>
        </p:nvSpPr>
        <p:spPr>
          <a:xfrm>
            <a:off x="816412" y="1223511"/>
            <a:ext cx="6343298" cy="2636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</a:rPr>
              <a:t>Проведена большая работа по сбору и исследованию данных</a:t>
            </a:r>
          </a:p>
          <a:p>
            <a:pPr>
              <a:lnSpc>
                <a:spcPct val="150000"/>
              </a:lnSpc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</a:rPr>
              <a:t>Реализована возможность оценки 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NPV </a:t>
            </a:r>
            <a:endParaRPr lang="ru-RU" sz="1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</a:rPr>
              <a:t>Реализована возможность оценки выходной мощности батареи</a:t>
            </a:r>
          </a:p>
          <a:p>
            <a:pPr>
              <a:lnSpc>
                <a:spcPct val="150000"/>
              </a:lnSpc>
            </a:pP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</a:rPr>
              <a:t>Реализована возможность оценки оптимальной мощности батареи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  <a:r>
              <a:rPr lang="ru-RU" sz="1600" dirty="0" err="1">
                <a:latin typeface="Roboto" panose="02000000000000000000" pitchFamily="2" charset="0"/>
                <a:ea typeface="Roboto" panose="02000000000000000000" pitchFamily="2" charset="0"/>
              </a:rPr>
              <a:t>оздан</a:t>
            </a:r>
            <a:r>
              <a:rPr lang="ru-RU" sz="1600" dirty="0">
                <a:latin typeface="Roboto" panose="02000000000000000000" pitchFamily="2" charset="0"/>
                <a:ea typeface="Roboto" panose="02000000000000000000" pitchFamily="2" charset="0"/>
              </a:rPr>
              <a:t> графический интерфейс пользователя</a:t>
            </a:r>
          </a:p>
        </p:txBody>
      </p:sp>
      <p:cxnSp>
        <p:nvCxnSpPr>
          <p:cNvPr id="8" name="Google Shape;110;p17">
            <a:extLst>
              <a:ext uri="{FF2B5EF4-FFF2-40B4-BE49-F238E27FC236}">
                <a16:creationId xmlns:a16="http://schemas.microsoft.com/office/drawing/2014/main" id="{D7C476C5-89CD-418F-9A1D-286B10A2FA70}"/>
              </a:ext>
            </a:extLst>
          </p:cNvPr>
          <p:cNvCxnSpPr>
            <a:cxnSpLocks/>
          </p:cNvCxnSpPr>
          <p:nvPr/>
        </p:nvCxnSpPr>
        <p:spPr>
          <a:xfrm>
            <a:off x="375467" y="1356068"/>
            <a:ext cx="25693" cy="2568232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111;p17">
            <a:extLst>
              <a:ext uri="{FF2B5EF4-FFF2-40B4-BE49-F238E27FC236}">
                <a16:creationId xmlns:a16="http://schemas.microsoft.com/office/drawing/2014/main" id="{4D151699-3B26-47F8-AF5B-C70C9CBCD77B}"/>
              </a:ext>
            </a:extLst>
          </p:cNvPr>
          <p:cNvCxnSpPr/>
          <p:nvPr/>
        </p:nvCxnSpPr>
        <p:spPr>
          <a:xfrm flipH="1">
            <a:off x="375466" y="1485481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12;p17">
            <a:extLst>
              <a:ext uri="{FF2B5EF4-FFF2-40B4-BE49-F238E27FC236}">
                <a16:creationId xmlns:a16="http://schemas.microsoft.com/office/drawing/2014/main" id="{66686E66-78B0-4446-8E5D-3BFDBF4AE254}"/>
              </a:ext>
            </a:extLst>
          </p:cNvPr>
          <p:cNvCxnSpPr/>
          <p:nvPr/>
        </p:nvCxnSpPr>
        <p:spPr>
          <a:xfrm flipH="1">
            <a:off x="362039" y="1872960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3;p17">
            <a:extLst>
              <a:ext uri="{FF2B5EF4-FFF2-40B4-BE49-F238E27FC236}">
                <a16:creationId xmlns:a16="http://schemas.microsoft.com/office/drawing/2014/main" id="{B88861BB-6009-4D55-BD3B-7F6FC43D6016}"/>
              </a:ext>
            </a:extLst>
          </p:cNvPr>
          <p:cNvCxnSpPr/>
          <p:nvPr/>
        </p:nvCxnSpPr>
        <p:spPr>
          <a:xfrm flipH="1">
            <a:off x="388894" y="220476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13;p17">
            <a:extLst>
              <a:ext uri="{FF2B5EF4-FFF2-40B4-BE49-F238E27FC236}">
                <a16:creationId xmlns:a16="http://schemas.microsoft.com/office/drawing/2014/main" id="{74831CA4-EBF4-4322-9933-5C01E9C96E6D}"/>
              </a:ext>
            </a:extLst>
          </p:cNvPr>
          <p:cNvCxnSpPr/>
          <p:nvPr/>
        </p:nvCxnSpPr>
        <p:spPr>
          <a:xfrm flipH="1">
            <a:off x="373732" y="2951144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" name="Google Shape;113;p17">
            <a:extLst>
              <a:ext uri="{FF2B5EF4-FFF2-40B4-BE49-F238E27FC236}">
                <a16:creationId xmlns:a16="http://schemas.microsoft.com/office/drawing/2014/main" id="{32495818-2FEA-4034-805F-7761FB10FAE0}"/>
              </a:ext>
            </a:extLst>
          </p:cNvPr>
          <p:cNvCxnSpPr/>
          <p:nvPr/>
        </p:nvCxnSpPr>
        <p:spPr>
          <a:xfrm flipH="1">
            <a:off x="420139" y="369721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B917A378-B46B-4C0D-BFC8-9D24BFFF926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13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891642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551266" y="110650"/>
            <a:ext cx="7406872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bandicam 2024-04-18 04-24-39-427">
            <a:hlinkClick r:id="" action="ppaction://media"/>
            <a:extLst>
              <a:ext uri="{FF2B5EF4-FFF2-40B4-BE49-F238E27FC236}">
                <a16:creationId xmlns:a16="http://schemas.microsoft.com/office/drawing/2014/main" id="{9A0F3D1B-BF8F-468E-99DD-A32DDF7384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385702" y="830949"/>
            <a:ext cx="4372596" cy="3860240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EC816B0-7702-46B8-BAF9-240C0209C8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14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144173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2402926" y="2350174"/>
            <a:ext cx="7406872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cxnSpLocks/>
          </p:cNvCxnSpPr>
          <p:nvPr/>
        </p:nvCxnSpPr>
        <p:spPr>
          <a:xfrm>
            <a:off x="1780605" y="2973696"/>
            <a:ext cx="558279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F72A5F68-0F49-4B91-AAB9-9819925269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363" y="300072"/>
            <a:ext cx="649225" cy="652273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7116453-05C5-4403-A888-CD065BE868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15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916259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14782" y="99492"/>
            <a:ext cx="6753300" cy="572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Актуальность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530460" y="1079772"/>
            <a:ext cx="6492300" cy="32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Солнечная энергетика становится чрезвычайно популярной в последнее время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Необходимо понимать, будет ли экономически целесообразно устанавливать солнечную батарею в конкретной точке РФ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5BBBCFA-ADE5-4C1A-A904-F6F7C5718E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2</a:t>
            </a:fld>
            <a:endParaRPr lang="ru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551266" y="712011"/>
            <a:ext cx="8299832" cy="3739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Цель работы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latin typeface="Roboto"/>
                <a:ea typeface="Roboto"/>
                <a:cs typeface="Roboto"/>
                <a:sym typeface="Roboto"/>
              </a:rPr>
              <a:t>Реализовать 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GUI-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приложение, оценивающее с помощью алгоритмов машинного обучения экономическую потенциал от установки солнечной батареи в конкретной точке Российской Федерации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Задачи: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Анализ предметной области и планирование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Составление набора данных для обучения модели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Выбор алгоритма машинного обучения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Создание, обучение и тестирование модели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Добавление дополнительных опций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Создание графического интерфейса приложения</a:t>
            </a:r>
            <a:endParaRPr lang="ru"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81;p19">
            <a:extLst>
              <a:ext uri="{FF2B5EF4-FFF2-40B4-BE49-F238E27FC236}">
                <a16:creationId xmlns:a16="http://schemas.microsoft.com/office/drawing/2014/main" id="{DF7CBAA9-76F6-47A4-85ED-119A687A3418}"/>
              </a:ext>
            </a:extLst>
          </p:cNvPr>
          <p:cNvSpPr/>
          <p:nvPr/>
        </p:nvSpPr>
        <p:spPr>
          <a:xfrm>
            <a:off x="60520" y="1000125"/>
            <a:ext cx="490746" cy="190167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81;p19">
            <a:extLst>
              <a:ext uri="{FF2B5EF4-FFF2-40B4-BE49-F238E27FC236}">
                <a16:creationId xmlns:a16="http://schemas.microsoft.com/office/drawing/2014/main" id="{C4F60232-8CCB-48AF-BEAD-F58D651A52DB}"/>
              </a:ext>
            </a:extLst>
          </p:cNvPr>
          <p:cNvSpPr/>
          <p:nvPr/>
        </p:nvSpPr>
        <p:spPr>
          <a:xfrm>
            <a:off x="22628" y="2229658"/>
            <a:ext cx="490746" cy="190167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EF5BC86-DBC8-432E-BF45-055C4AA1B4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3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370617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551266" y="110650"/>
            <a:ext cx="6753300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Технические средства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endCxn id="65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98402F4-4198-49E8-8913-16B2C9C3F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712" y="1590914"/>
            <a:ext cx="3395988" cy="2275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0DC57101-F36B-4D3D-B6D8-137A836540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835" y="1816738"/>
            <a:ext cx="2309811" cy="2301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BE80165-8F43-4933-A949-1ADDA712BC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8253" y="1492927"/>
            <a:ext cx="5877088" cy="2625099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DCFF622-0FCE-4A24-BAA5-4B9CCF31CD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4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5979202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/>
        </p:nvSpPr>
        <p:spPr>
          <a:xfrm>
            <a:off x="285526" y="108603"/>
            <a:ext cx="8447271" cy="544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 посчитать экономический потенциал?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cxnSpLocks/>
          </p:cNvCxnSpPr>
          <p:nvPr/>
        </p:nvCxnSpPr>
        <p:spPr>
          <a:xfrm>
            <a:off x="0" y="772580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" name="Google Shape;65;p14"/>
          <p:cNvSpPr/>
          <p:nvPr/>
        </p:nvSpPr>
        <p:spPr>
          <a:xfrm>
            <a:off x="6904429" y="619421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4"/>
          <p:cNvSpPr txBox="1"/>
          <p:nvPr/>
        </p:nvSpPr>
        <p:spPr>
          <a:xfrm>
            <a:off x="337864" y="1330497"/>
            <a:ext cx="7954353" cy="775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Есть три основных фактора, влияющих на экономический потенциал батареи: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238;p21">
            <a:extLst>
              <a:ext uri="{FF2B5EF4-FFF2-40B4-BE49-F238E27FC236}">
                <a16:creationId xmlns:a16="http://schemas.microsoft.com/office/drawing/2014/main" id="{B2EF90DB-490A-4BDF-9E76-C079E368C782}"/>
              </a:ext>
            </a:extLst>
          </p:cNvPr>
          <p:cNvSpPr/>
          <p:nvPr/>
        </p:nvSpPr>
        <p:spPr>
          <a:xfrm>
            <a:off x="442049" y="2009582"/>
            <a:ext cx="638700" cy="638700"/>
          </a:xfrm>
          <a:prstGeom prst="flowChartConnector">
            <a:avLst/>
          </a:prstGeom>
          <a:solidFill>
            <a:srgbClr val="FFAC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38;p21">
            <a:extLst>
              <a:ext uri="{FF2B5EF4-FFF2-40B4-BE49-F238E27FC236}">
                <a16:creationId xmlns:a16="http://schemas.microsoft.com/office/drawing/2014/main" id="{1721C344-215D-4DA2-8BE8-B490BE11DC8D}"/>
              </a:ext>
            </a:extLst>
          </p:cNvPr>
          <p:cNvSpPr/>
          <p:nvPr/>
        </p:nvSpPr>
        <p:spPr>
          <a:xfrm>
            <a:off x="455221" y="2915403"/>
            <a:ext cx="638700" cy="638700"/>
          </a:xfrm>
          <a:prstGeom prst="flowChartConnector">
            <a:avLst/>
          </a:prstGeom>
          <a:solidFill>
            <a:srgbClr val="FFAC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38;p21">
            <a:extLst>
              <a:ext uri="{FF2B5EF4-FFF2-40B4-BE49-F238E27FC236}">
                <a16:creationId xmlns:a16="http://schemas.microsoft.com/office/drawing/2014/main" id="{CBE8BDDC-ACC2-4B8A-9BFC-98332513E0A2}"/>
              </a:ext>
            </a:extLst>
          </p:cNvPr>
          <p:cNvSpPr/>
          <p:nvPr/>
        </p:nvSpPr>
        <p:spPr>
          <a:xfrm>
            <a:off x="457264" y="3924477"/>
            <a:ext cx="638700" cy="638700"/>
          </a:xfrm>
          <a:prstGeom prst="flowChartConnector">
            <a:avLst/>
          </a:prstGeom>
          <a:solidFill>
            <a:srgbClr val="FFAC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37;p21">
            <a:extLst>
              <a:ext uri="{FF2B5EF4-FFF2-40B4-BE49-F238E27FC236}">
                <a16:creationId xmlns:a16="http://schemas.microsoft.com/office/drawing/2014/main" id="{5D5888D3-9B93-49B0-BBE0-168874F0AFE8}"/>
              </a:ext>
            </a:extLst>
          </p:cNvPr>
          <p:cNvSpPr/>
          <p:nvPr/>
        </p:nvSpPr>
        <p:spPr>
          <a:xfrm>
            <a:off x="1229744" y="2108810"/>
            <a:ext cx="7051756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600" b="1" i="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Средний </a:t>
            </a:r>
            <a:r>
              <a:rPr lang="ru-RU" sz="16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е</a:t>
            </a:r>
            <a:r>
              <a:rPr lang="ru-RU" sz="1600" b="1" i="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жемесячный расход электроэнергии</a:t>
            </a:r>
            <a:endParaRPr sz="1600" b="1" i="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237;p21">
            <a:extLst>
              <a:ext uri="{FF2B5EF4-FFF2-40B4-BE49-F238E27FC236}">
                <a16:creationId xmlns:a16="http://schemas.microsoft.com/office/drawing/2014/main" id="{D2497E4A-575E-40F4-92A1-1C4A5AFC9FC5}"/>
              </a:ext>
            </a:extLst>
          </p:cNvPr>
          <p:cNvSpPr/>
          <p:nvPr/>
        </p:nvSpPr>
        <p:spPr>
          <a:xfrm>
            <a:off x="1250960" y="2961106"/>
            <a:ext cx="5438941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ru-RU" sz="1600" b="1" i="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Цена на электроэнергию в доме </a:t>
            </a:r>
            <a:endParaRPr sz="1600" b="1" i="0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237;p21">
            <a:extLst>
              <a:ext uri="{FF2B5EF4-FFF2-40B4-BE49-F238E27FC236}">
                <a16:creationId xmlns:a16="http://schemas.microsoft.com/office/drawing/2014/main" id="{D3A43649-430F-43B5-AC14-1FFA956C6291}"/>
              </a:ext>
            </a:extLst>
          </p:cNvPr>
          <p:cNvSpPr/>
          <p:nvPr/>
        </p:nvSpPr>
        <p:spPr>
          <a:xfrm>
            <a:off x="1229744" y="3955366"/>
            <a:ext cx="6558837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 sz="1600" b="1" dirty="0">
                <a:latin typeface="Roboto"/>
                <a:ea typeface="Roboto"/>
                <a:cs typeface="Roboto"/>
                <a:sym typeface="Roboto"/>
              </a:rPr>
              <a:t>Удельная </a:t>
            </a:r>
            <a:r>
              <a:rPr lang="ru-RU" sz="1600" b="1" dirty="0">
                <a:latin typeface="Roboto"/>
                <a:ea typeface="Roboto"/>
                <a:cs typeface="Roboto"/>
                <a:sym typeface="Roboto"/>
              </a:rPr>
              <a:t>выходная </a:t>
            </a:r>
            <a:r>
              <a:rPr lang="ru" sz="1600" b="1" dirty="0">
                <a:latin typeface="Roboto"/>
                <a:ea typeface="Roboto"/>
                <a:cs typeface="Roboto"/>
                <a:sym typeface="Roboto"/>
              </a:rPr>
              <a:t>мощность, которую может выдавать батарея на крыше дома (</a:t>
            </a:r>
            <a:r>
              <a:rPr lang="en-US" sz="1600" b="1" dirty="0">
                <a:latin typeface="Roboto"/>
                <a:ea typeface="Roboto"/>
                <a:cs typeface="Roboto"/>
                <a:sym typeface="Roboto"/>
              </a:rPr>
              <a:t>PVOUT)</a:t>
            </a:r>
            <a:endParaRPr sz="16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sz="1600" b="1" i="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B9416F1-8342-46D5-A6CA-BE62C2BF77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83" y="2056128"/>
            <a:ext cx="502032" cy="502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1753FC4-49B0-422E-8FD3-58BFF6C3CB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648" y="3855524"/>
            <a:ext cx="777206" cy="777206"/>
          </a:xfrm>
          <a:prstGeom prst="rect">
            <a:avLst/>
          </a:prstGeom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6B35CA49-D04F-4B20-9966-54AAF1A90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383" y="2970054"/>
            <a:ext cx="528254" cy="529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Номер слайда 21">
            <a:extLst>
              <a:ext uri="{FF2B5EF4-FFF2-40B4-BE49-F238E27FC236}">
                <a16:creationId xmlns:a16="http://schemas.microsoft.com/office/drawing/2014/main" id="{03AB9A3E-54BB-47F5-B4D3-74D9048E92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5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741620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440736" y="83978"/>
            <a:ext cx="8521288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dk1"/>
              </a:buClr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 посчитать экономический потенциал?</a:t>
            </a:r>
            <a:endParaRPr lang="ru-RU" sz="30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0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72" name="Google Shape;72;p15"/>
          <p:cNvCxnSpPr>
            <a:endCxn id="73" idx="2"/>
          </p:cNvCxnSpPr>
          <p:nvPr/>
        </p:nvCxnSpPr>
        <p:spPr>
          <a:xfrm>
            <a:off x="0" y="720528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5"/>
          <p:cNvSpPr/>
          <p:nvPr/>
        </p:nvSpPr>
        <p:spPr>
          <a:xfrm>
            <a:off x="6909900" y="583578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9854" y="4337830"/>
            <a:ext cx="2013299" cy="572783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66;p14">
            <a:extLst>
              <a:ext uri="{FF2B5EF4-FFF2-40B4-BE49-F238E27FC236}">
                <a16:creationId xmlns:a16="http://schemas.microsoft.com/office/drawing/2014/main" id="{F803FC2D-ACA0-4CF9-9F7D-5A818336A7AD}"/>
              </a:ext>
            </a:extLst>
          </p:cNvPr>
          <p:cNvSpPr txBox="1"/>
          <p:nvPr/>
        </p:nvSpPr>
        <p:spPr>
          <a:xfrm>
            <a:off x="240847" y="805519"/>
            <a:ext cx="8750490" cy="420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Зная эти факторы, а также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: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" name="Google Shape;110;p17">
            <a:extLst>
              <a:ext uri="{FF2B5EF4-FFF2-40B4-BE49-F238E27FC236}">
                <a16:creationId xmlns:a16="http://schemas.microsoft.com/office/drawing/2014/main" id="{B66EAA78-9C41-4121-93B9-CBF0E339335A}"/>
              </a:ext>
            </a:extLst>
          </p:cNvPr>
          <p:cNvCxnSpPr/>
          <p:nvPr/>
        </p:nvCxnSpPr>
        <p:spPr>
          <a:xfrm>
            <a:off x="393510" y="1217296"/>
            <a:ext cx="0" cy="8352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" name="Google Shape;111;p17">
            <a:extLst>
              <a:ext uri="{FF2B5EF4-FFF2-40B4-BE49-F238E27FC236}">
                <a16:creationId xmlns:a16="http://schemas.microsoft.com/office/drawing/2014/main" id="{CFD2722C-5375-4104-81B3-5D100D16BC6B}"/>
              </a:ext>
            </a:extLst>
          </p:cNvPr>
          <p:cNvCxnSpPr/>
          <p:nvPr/>
        </p:nvCxnSpPr>
        <p:spPr>
          <a:xfrm flipH="1">
            <a:off x="393510" y="1346709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" name="Google Shape;112;p17">
            <a:extLst>
              <a:ext uri="{FF2B5EF4-FFF2-40B4-BE49-F238E27FC236}">
                <a16:creationId xmlns:a16="http://schemas.microsoft.com/office/drawing/2014/main" id="{38BEDFBC-9844-48A3-A2AC-6FF93B726378}"/>
              </a:ext>
            </a:extLst>
          </p:cNvPr>
          <p:cNvCxnSpPr/>
          <p:nvPr/>
        </p:nvCxnSpPr>
        <p:spPr>
          <a:xfrm flipH="1">
            <a:off x="393510" y="166320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13;p17">
            <a:extLst>
              <a:ext uri="{FF2B5EF4-FFF2-40B4-BE49-F238E27FC236}">
                <a16:creationId xmlns:a16="http://schemas.microsoft.com/office/drawing/2014/main" id="{2B639A3D-7FE4-4DF1-BD70-316E5DD2063F}"/>
              </a:ext>
            </a:extLst>
          </p:cNvPr>
          <p:cNvCxnSpPr/>
          <p:nvPr/>
        </p:nvCxnSpPr>
        <p:spPr>
          <a:xfrm flipH="1">
            <a:off x="393510" y="1957477"/>
            <a:ext cx="351600" cy="30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90;p16">
            <a:extLst>
              <a:ext uri="{FF2B5EF4-FFF2-40B4-BE49-F238E27FC236}">
                <a16:creationId xmlns:a16="http://schemas.microsoft.com/office/drawing/2014/main" id="{3607AEEB-32E1-4B38-9CD8-A6D5F4EB9311}"/>
              </a:ext>
            </a:extLst>
          </p:cNvPr>
          <p:cNvSpPr txBox="1"/>
          <p:nvPr/>
        </p:nvSpPr>
        <p:spPr>
          <a:xfrm>
            <a:off x="823065" y="1179870"/>
            <a:ext cx="3196349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Цена установки солнечной батареи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90;p16">
            <a:extLst>
              <a:ext uri="{FF2B5EF4-FFF2-40B4-BE49-F238E27FC236}">
                <a16:creationId xmlns:a16="http://schemas.microsoft.com/office/drawing/2014/main" id="{28544118-3B8E-4D6F-B4A2-A06E4EAC5EA5}"/>
              </a:ext>
            </a:extLst>
          </p:cNvPr>
          <p:cNvSpPr txBox="1"/>
          <p:nvPr/>
        </p:nvSpPr>
        <p:spPr>
          <a:xfrm>
            <a:off x="823065" y="1487838"/>
            <a:ext cx="23862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Темпы инфляции </a:t>
            </a:r>
            <a:r>
              <a:rPr lang="ru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90;p16">
            <a:extLst>
              <a:ext uri="{FF2B5EF4-FFF2-40B4-BE49-F238E27FC236}">
                <a16:creationId xmlns:a16="http://schemas.microsoft.com/office/drawing/2014/main" id="{1214EC12-2231-4703-9462-1EADE9FEE3BD}"/>
              </a:ext>
            </a:extLst>
          </p:cNvPr>
          <p:cNvSpPr txBox="1"/>
          <p:nvPr/>
        </p:nvSpPr>
        <p:spPr>
          <a:xfrm>
            <a:off x="823065" y="1801196"/>
            <a:ext cx="399645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Темпы роста цен на электроэнергию </a:t>
            </a:r>
            <a:r>
              <a:rPr lang="ru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" name="Google Shape;66;p14">
            <a:extLst>
              <a:ext uri="{FF2B5EF4-FFF2-40B4-BE49-F238E27FC236}">
                <a16:creationId xmlns:a16="http://schemas.microsoft.com/office/drawing/2014/main" id="{538DE085-A577-442B-99E9-890D3F1D607D}"/>
              </a:ext>
            </a:extLst>
          </p:cNvPr>
          <p:cNvSpPr txBox="1"/>
          <p:nvPr/>
        </p:nvSpPr>
        <p:spPr>
          <a:xfrm>
            <a:off x="240847" y="2208179"/>
            <a:ext cx="8750490" cy="40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Можно посчитать </a:t>
            </a:r>
            <a:r>
              <a:rPr lang="en-US" sz="1600" dirty="0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NPV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чистую приведённую стоимость по следующей формуле</a:t>
            </a:r>
            <a:endParaRPr lang="en-US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" name="Google Shape;66;p14">
            <a:extLst>
              <a:ext uri="{FF2B5EF4-FFF2-40B4-BE49-F238E27FC236}">
                <a16:creationId xmlns:a16="http://schemas.microsoft.com/office/drawing/2014/main" id="{35793F88-EF18-4331-B3E1-1BADCAA44D07}"/>
              </a:ext>
            </a:extLst>
          </p:cNvPr>
          <p:cNvSpPr txBox="1"/>
          <p:nvPr/>
        </p:nvSpPr>
        <p:spPr>
          <a:xfrm>
            <a:off x="240847" y="4016673"/>
            <a:ext cx="8750490" cy="40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Если вычисленный </a:t>
            </a:r>
            <a:r>
              <a:rPr lang="en-US" sz="1600" dirty="0">
                <a:latin typeface="Roboto"/>
                <a:ea typeface="Roboto"/>
                <a:cs typeface="Roboto"/>
                <a:sym typeface="Roboto"/>
              </a:rPr>
              <a:t>NPV 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получается положительным, то солнечная батарея имеет экономический потенциал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F7D9F9B7-E8ED-4A17-BB48-2624F4200D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34779" y="2579868"/>
            <a:ext cx="4451760" cy="1363879"/>
          </a:xfrm>
          <a:prstGeom prst="rect">
            <a:avLst/>
          </a:prstGeom>
        </p:spPr>
      </p:pic>
      <p:sp>
        <p:nvSpPr>
          <p:cNvPr id="23" name="Номер слайда 22">
            <a:extLst>
              <a:ext uri="{FF2B5EF4-FFF2-40B4-BE49-F238E27FC236}">
                <a16:creationId xmlns:a16="http://schemas.microsoft.com/office/drawing/2014/main" id="{6D2E1570-3FFD-426F-B9BB-152EC1E231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6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781506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501269" y="312630"/>
            <a:ext cx="6753300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Планирование</a:t>
            </a:r>
          </a:p>
        </p:txBody>
      </p:sp>
      <p:cxnSp>
        <p:nvCxnSpPr>
          <p:cNvPr id="72" name="Google Shape;72;p15"/>
          <p:cNvCxnSpPr>
            <a:cxnSpLocks/>
          </p:cNvCxnSpPr>
          <p:nvPr/>
        </p:nvCxnSpPr>
        <p:spPr>
          <a:xfrm>
            <a:off x="0" y="968280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5"/>
          <p:cNvSpPr/>
          <p:nvPr/>
        </p:nvSpPr>
        <p:spPr>
          <a:xfrm>
            <a:off x="6909900" y="831330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207;p20">
            <a:extLst>
              <a:ext uri="{FF2B5EF4-FFF2-40B4-BE49-F238E27FC236}">
                <a16:creationId xmlns:a16="http://schemas.microsoft.com/office/drawing/2014/main" id="{DF532CA0-AEE2-437C-ABC0-A971AFE1CDCB}"/>
              </a:ext>
            </a:extLst>
          </p:cNvPr>
          <p:cNvSpPr/>
          <p:nvPr/>
        </p:nvSpPr>
        <p:spPr>
          <a:xfrm>
            <a:off x="3209778" y="2345955"/>
            <a:ext cx="2859077" cy="1504525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07;p20">
            <a:extLst>
              <a:ext uri="{FF2B5EF4-FFF2-40B4-BE49-F238E27FC236}">
                <a16:creationId xmlns:a16="http://schemas.microsoft.com/office/drawing/2014/main" id="{68726ECD-0A66-4390-8CCA-1B5624AD5150}"/>
              </a:ext>
            </a:extLst>
          </p:cNvPr>
          <p:cNvSpPr/>
          <p:nvPr/>
        </p:nvSpPr>
        <p:spPr>
          <a:xfrm>
            <a:off x="6071128" y="2345955"/>
            <a:ext cx="2859076" cy="1504525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07;p20">
            <a:extLst>
              <a:ext uri="{FF2B5EF4-FFF2-40B4-BE49-F238E27FC236}">
                <a16:creationId xmlns:a16="http://schemas.microsoft.com/office/drawing/2014/main" id="{4878BAA2-5FA0-46FC-A34A-31D6327F0761}"/>
              </a:ext>
            </a:extLst>
          </p:cNvPr>
          <p:cNvSpPr/>
          <p:nvPr/>
        </p:nvSpPr>
        <p:spPr>
          <a:xfrm>
            <a:off x="318028" y="2345955"/>
            <a:ext cx="2859077" cy="1504525"/>
          </a:xfrm>
          <a:prstGeom prst="chevron">
            <a:avLst>
              <a:gd name="adj" fmla="val 50000"/>
            </a:avLst>
          </a:prstGeom>
          <a:solidFill>
            <a:srgbClr val="FFD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8;p20">
            <a:extLst>
              <a:ext uri="{FF2B5EF4-FFF2-40B4-BE49-F238E27FC236}">
                <a16:creationId xmlns:a16="http://schemas.microsoft.com/office/drawing/2014/main" id="{FE4D8AE9-A58F-4A6B-A636-020E10242F7A}"/>
              </a:ext>
            </a:extLst>
          </p:cNvPr>
          <p:cNvSpPr txBox="1"/>
          <p:nvPr/>
        </p:nvSpPr>
        <p:spPr>
          <a:xfrm>
            <a:off x="883687" y="3019208"/>
            <a:ext cx="1859034" cy="91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" pitchFamily="2" charset="-52"/>
                <a:ea typeface="Roboto" panose="02000000000000000000" pitchFamily="2" charset="0"/>
                <a:cs typeface="Roboto Medium"/>
                <a:sym typeface="Roboto Medium"/>
              </a:rPr>
              <a:t>Собрать </a:t>
            </a:r>
            <a:r>
              <a:rPr lang="ru-RU" sz="1700" dirty="0" err="1">
                <a:latin typeface="Montserrat" pitchFamily="2" charset="-52"/>
                <a:ea typeface="Roboto" panose="02000000000000000000" pitchFamily="2" charset="0"/>
                <a:cs typeface="Roboto Medium"/>
                <a:sym typeface="Roboto Medium"/>
              </a:rPr>
              <a:t>датасет</a:t>
            </a:r>
            <a:endParaRPr sz="1700" dirty="0">
              <a:latin typeface="Montserrat" pitchFamily="2" charset="-52"/>
              <a:ea typeface="Roboto" panose="02000000000000000000" pitchFamily="2" charset="0"/>
              <a:cs typeface="Roboto Medium"/>
              <a:sym typeface="Roboto Mediu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B0B13E-85FE-4BD7-AA5A-8B70AA737C2A}"/>
              </a:ext>
            </a:extLst>
          </p:cNvPr>
          <p:cNvSpPr txBox="1"/>
          <p:nvPr/>
        </p:nvSpPr>
        <p:spPr>
          <a:xfrm>
            <a:off x="1250190" y="2434181"/>
            <a:ext cx="1121569" cy="496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dirty="0">
                <a:latin typeface="Roboto Medium"/>
                <a:ea typeface="Roboto Medium"/>
                <a:cs typeface="Roboto Medium"/>
                <a:sym typeface="Roboto Medium"/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23431D2-4C5C-43C5-93DC-5D86DCFD39C2}"/>
              </a:ext>
            </a:extLst>
          </p:cNvPr>
          <p:cNvSpPr txBox="1"/>
          <p:nvPr/>
        </p:nvSpPr>
        <p:spPr>
          <a:xfrm>
            <a:off x="4119009" y="2434180"/>
            <a:ext cx="1121569" cy="496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dirty="0">
                <a:latin typeface="Roboto Medium"/>
                <a:ea typeface="Roboto Medium"/>
                <a:cs typeface="Roboto Medium"/>
                <a:sym typeface="Roboto Medium"/>
              </a:rPr>
              <a:t>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10DF016-1146-4C17-A272-9EDDF1AE9172}"/>
              </a:ext>
            </a:extLst>
          </p:cNvPr>
          <p:cNvSpPr txBox="1"/>
          <p:nvPr/>
        </p:nvSpPr>
        <p:spPr>
          <a:xfrm>
            <a:off x="7046850" y="2434180"/>
            <a:ext cx="1121569" cy="4968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600" dirty="0">
                <a:latin typeface="Roboto Medium"/>
                <a:ea typeface="Roboto Medium"/>
                <a:cs typeface="Roboto Medium"/>
                <a:sym typeface="Roboto Medium"/>
              </a:rPr>
              <a:t>3</a:t>
            </a:r>
          </a:p>
        </p:txBody>
      </p:sp>
      <p:sp>
        <p:nvSpPr>
          <p:cNvPr id="27" name="Google Shape;208;p20">
            <a:extLst>
              <a:ext uri="{FF2B5EF4-FFF2-40B4-BE49-F238E27FC236}">
                <a16:creationId xmlns:a16="http://schemas.microsoft.com/office/drawing/2014/main" id="{348AE376-A516-47BF-AA34-D00B545B2E7E}"/>
              </a:ext>
            </a:extLst>
          </p:cNvPr>
          <p:cNvSpPr txBox="1"/>
          <p:nvPr/>
        </p:nvSpPr>
        <p:spPr>
          <a:xfrm>
            <a:off x="3860858" y="2880977"/>
            <a:ext cx="1707356" cy="91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" pitchFamily="2" charset="-52"/>
                <a:ea typeface="Roboto" panose="02000000000000000000" pitchFamily="2" charset="0"/>
                <a:cs typeface="Roboto Medium"/>
                <a:sym typeface="Roboto Medium"/>
              </a:rPr>
              <a:t>Найти </a:t>
            </a:r>
            <a:r>
              <a:rPr lang="en-US" sz="1700" dirty="0">
                <a:latin typeface="Montserrat" pitchFamily="2" charset="-52"/>
                <a:ea typeface="Roboto" panose="02000000000000000000" pitchFamily="2" charset="0"/>
                <a:cs typeface="Roboto Medium"/>
                <a:sym typeface="Roboto Medium"/>
              </a:rPr>
              <a:t>NPV </a:t>
            </a:r>
            <a:r>
              <a:rPr lang="ru-RU" sz="1700" dirty="0">
                <a:latin typeface="Montserrat" pitchFamily="2" charset="-52"/>
                <a:ea typeface="Roboto" panose="02000000000000000000" pitchFamily="2" charset="0"/>
                <a:cs typeface="Roboto Medium"/>
                <a:sym typeface="Roboto Medium"/>
              </a:rPr>
              <a:t>для каждого семпла</a:t>
            </a:r>
            <a:endParaRPr sz="1700" dirty="0">
              <a:latin typeface="Montserrat" pitchFamily="2" charset="-52"/>
              <a:ea typeface="Roboto" panose="02000000000000000000" pitchFamily="2" charset="0"/>
              <a:cs typeface="Roboto Medium"/>
              <a:sym typeface="Roboto Medium"/>
            </a:endParaRPr>
          </a:p>
        </p:txBody>
      </p:sp>
      <p:sp>
        <p:nvSpPr>
          <p:cNvPr id="28" name="Google Shape;208;p20">
            <a:extLst>
              <a:ext uri="{FF2B5EF4-FFF2-40B4-BE49-F238E27FC236}">
                <a16:creationId xmlns:a16="http://schemas.microsoft.com/office/drawing/2014/main" id="{DE0EBBD8-7FE4-4F4C-9A4D-9EDD1A2F994A}"/>
              </a:ext>
            </a:extLst>
          </p:cNvPr>
          <p:cNvSpPr txBox="1"/>
          <p:nvPr/>
        </p:nvSpPr>
        <p:spPr>
          <a:xfrm>
            <a:off x="6637376" y="3019208"/>
            <a:ext cx="1940516" cy="91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" pitchFamily="2" charset="-52"/>
                <a:ea typeface="Roboto" panose="02000000000000000000" pitchFamily="2" charset="0"/>
                <a:cs typeface="Roboto Medium"/>
                <a:sym typeface="Roboto Medium"/>
              </a:rPr>
              <a:t>Обучить </a:t>
            </a:r>
          </a:p>
          <a:p>
            <a:pPr marL="0" marR="0" lvl="0" indent="0" algn="ctr" rtl="0">
              <a:lnSpc>
                <a:spcPct val="10714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700" dirty="0">
                <a:latin typeface="Montserrat" pitchFamily="2" charset="-52"/>
                <a:ea typeface="Roboto" panose="02000000000000000000" pitchFamily="2" charset="0"/>
                <a:cs typeface="Roboto Medium"/>
                <a:sym typeface="Roboto Medium"/>
              </a:rPr>
              <a:t>модель</a:t>
            </a:r>
            <a:endParaRPr sz="1700" dirty="0">
              <a:latin typeface="Montserrat" pitchFamily="2" charset="-52"/>
              <a:ea typeface="Roboto" panose="02000000000000000000" pitchFamily="2" charset="0"/>
              <a:cs typeface="Roboto Medium"/>
              <a:sym typeface="Roboto Medium"/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9FEF27A-50CF-48FD-B4D1-3A01A08CA0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7</a:t>
            </a:fld>
            <a:endParaRPr lang="ru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/>
        </p:nvSpPr>
        <p:spPr>
          <a:xfrm>
            <a:off x="501269" y="312630"/>
            <a:ext cx="7864062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Составление набора данных</a:t>
            </a:r>
          </a:p>
        </p:txBody>
      </p:sp>
      <p:cxnSp>
        <p:nvCxnSpPr>
          <p:cNvPr id="72" name="Google Shape;72;p15"/>
          <p:cNvCxnSpPr>
            <a:cxnSpLocks/>
          </p:cNvCxnSpPr>
          <p:nvPr/>
        </p:nvCxnSpPr>
        <p:spPr>
          <a:xfrm>
            <a:off x="0" y="968280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15"/>
          <p:cNvSpPr/>
          <p:nvPr/>
        </p:nvSpPr>
        <p:spPr>
          <a:xfrm>
            <a:off x="6909900" y="831330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66;p14">
            <a:extLst>
              <a:ext uri="{FF2B5EF4-FFF2-40B4-BE49-F238E27FC236}">
                <a16:creationId xmlns:a16="http://schemas.microsoft.com/office/drawing/2014/main" id="{B4F7EC9A-D118-48BE-886E-2FF3C26C040C}"/>
              </a:ext>
            </a:extLst>
          </p:cNvPr>
          <p:cNvSpPr txBox="1"/>
          <p:nvPr/>
        </p:nvSpPr>
        <p:spPr>
          <a:xfrm>
            <a:off x="340323" y="1295735"/>
            <a:ext cx="8299832" cy="10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Данные для </a:t>
            </a:r>
            <a:r>
              <a:rPr lang="ru-RU" sz="1600" dirty="0" err="1">
                <a:latin typeface="Roboto"/>
                <a:ea typeface="Roboto"/>
                <a:cs typeface="Roboto"/>
                <a:sym typeface="Roboto"/>
              </a:rPr>
              <a:t>датасета</a:t>
            </a: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 (расходе электроэнергии в домах, ценах на электроэнергию) были взяты с сайтов энергетических компаний и сайтов с другой полезной статистикой:</a:t>
            </a:r>
            <a:endParaRPr lang="ru" sz="16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A8A6B6C-EAC5-49B5-AD74-B2EBAF904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999" y="2571750"/>
            <a:ext cx="1963338" cy="1757530"/>
          </a:xfrm>
          <a:prstGeom prst="rect">
            <a:avLst/>
          </a:prstGeom>
        </p:spPr>
      </p:pic>
      <p:pic>
        <p:nvPicPr>
          <p:cNvPr id="4098" name="Picture 2" descr="Европейская топливно-энергетическая корпорация ">
            <a:extLst>
              <a:ext uri="{FF2B5EF4-FFF2-40B4-BE49-F238E27FC236}">
                <a16:creationId xmlns:a16="http://schemas.microsoft.com/office/drawing/2014/main" id="{F8D2BC91-074D-4AC7-A872-2994CC642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0466" y="2278840"/>
            <a:ext cx="2785667" cy="2552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518628CB-665A-4506-A816-7C2A4B2BB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0025" y="2743375"/>
            <a:ext cx="3137074" cy="1255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545607-6368-4B3D-A849-2A46068FBB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8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499923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358385" y="72024"/>
            <a:ext cx="7406872" cy="3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Выбор алгоритма машинного обучения</a:t>
            </a:r>
            <a:endParaRPr sz="3000" b="1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238" y="4570717"/>
            <a:ext cx="2013299" cy="57278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2"/>
          </p:cNvCxnSpPr>
          <p:nvPr/>
        </p:nvCxnSpPr>
        <p:spPr>
          <a:xfrm>
            <a:off x="-24090" y="693999"/>
            <a:ext cx="6909900" cy="0"/>
          </a:xfrm>
          <a:prstGeom prst="straightConnector1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Google Shape;83;p16"/>
          <p:cNvSpPr/>
          <p:nvPr/>
        </p:nvSpPr>
        <p:spPr>
          <a:xfrm>
            <a:off x="6885810" y="557049"/>
            <a:ext cx="273900" cy="273900"/>
          </a:xfrm>
          <a:prstGeom prst="ellipse">
            <a:avLst/>
          </a:prstGeom>
          <a:noFill/>
          <a:ln w="76200" cap="flat" cmpd="sng">
            <a:solidFill>
              <a:srgbClr val="FFD74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66;p14">
            <a:extLst>
              <a:ext uri="{FF2B5EF4-FFF2-40B4-BE49-F238E27FC236}">
                <a16:creationId xmlns:a16="http://schemas.microsoft.com/office/drawing/2014/main" id="{AFE51B28-C8D1-48E7-A2F8-A631F7E6B81E}"/>
              </a:ext>
            </a:extLst>
          </p:cNvPr>
          <p:cNvSpPr txBox="1"/>
          <p:nvPr/>
        </p:nvSpPr>
        <p:spPr>
          <a:xfrm>
            <a:off x="358385" y="946974"/>
            <a:ext cx="8299832" cy="3552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Для обучения модели был выбран </a:t>
            </a:r>
            <a:r>
              <a:rPr lang="ru-RU" sz="1600" dirty="0">
                <a:latin typeface="Roboto Medium" panose="02000000000000000000" pitchFamily="2" charset="0"/>
                <a:ea typeface="Roboto Medium" panose="02000000000000000000" pitchFamily="2" charset="0"/>
                <a:cs typeface="Roboto"/>
                <a:sym typeface="Roboto"/>
              </a:rPr>
              <a:t>алгоритм случайного леса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ru-RU" sz="1600" dirty="0"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Позволяет строить нелинейные зависимости между входные характеристиками и выходными данным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Прост в реализации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Надёжный, выдаёт точные прогнозы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Не требует больших усилий по параметризации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latin typeface="Roboto"/>
                <a:ea typeface="Roboto"/>
                <a:cs typeface="Roboto"/>
                <a:sym typeface="Roboto"/>
              </a:rPr>
              <a:t> </a:t>
            </a:r>
            <a:endParaRPr lang="ru" sz="1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528BFF-71CB-4664-A699-D96D2255E5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9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391540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664</Words>
  <Application>Microsoft Office PowerPoint</Application>
  <PresentationFormat>Экран (16:9)</PresentationFormat>
  <Paragraphs>103</Paragraphs>
  <Slides>15</Slides>
  <Notes>15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Roboto</vt:lpstr>
      <vt:lpstr>Arial</vt:lpstr>
      <vt:lpstr>Montserrat</vt:lpstr>
      <vt:lpstr>Courier New</vt:lpstr>
      <vt:lpstr>Times New Roman</vt:lpstr>
      <vt:lpstr>Roboto Medium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Никита Потылицин</dc:creator>
  <cp:lastModifiedBy>Никита Потылицин</cp:lastModifiedBy>
  <cp:revision>31</cp:revision>
  <dcterms:modified xsi:type="dcterms:W3CDTF">2024-04-18T01:50:22Z</dcterms:modified>
</cp:coreProperties>
</file>